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6"/>
  </p:notesMasterIdLst>
  <p:sldIdLst>
    <p:sldId id="256" r:id="rId2"/>
    <p:sldId id="277" r:id="rId3"/>
    <p:sldId id="288" r:id="rId4"/>
    <p:sldId id="278" r:id="rId5"/>
    <p:sldId id="289" r:id="rId6"/>
    <p:sldId id="270" r:id="rId7"/>
    <p:sldId id="271" r:id="rId8"/>
    <p:sldId id="272" r:id="rId9"/>
    <p:sldId id="273" r:id="rId10"/>
    <p:sldId id="274" r:id="rId11"/>
    <p:sldId id="275" r:id="rId12"/>
    <p:sldId id="261" r:id="rId13"/>
    <p:sldId id="260" r:id="rId14"/>
    <p:sldId id="262" r:id="rId15"/>
    <p:sldId id="265" r:id="rId16"/>
    <p:sldId id="267" r:id="rId17"/>
    <p:sldId id="268" r:id="rId18"/>
    <p:sldId id="258" r:id="rId19"/>
    <p:sldId id="306" r:id="rId20"/>
    <p:sldId id="293" r:id="rId21"/>
    <p:sldId id="294" r:id="rId22"/>
    <p:sldId id="301" r:id="rId23"/>
    <p:sldId id="302" r:id="rId24"/>
    <p:sldId id="307" r:id="rId25"/>
    <p:sldId id="259" r:id="rId26"/>
    <p:sldId id="263" r:id="rId27"/>
    <p:sldId id="264" r:id="rId28"/>
    <p:sldId id="269" r:id="rId29"/>
    <p:sldId id="295" r:id="rId30"/>
    <p:sldId id="304" r:id="rId31"/>
    <p:sldId id="305" r:id="rId32"/>
    <p:sldId id="286" r:id="rId33"/>
    <p:sldId id="276"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08" autoAdjust="0"/>
    <p:restoredTop sz="88708" autoAdjust="0"/>
  </p:normalViewPr>
  <p:slideViewPr>
    <p:cSldViewPr>
      <p:cViewPr>
        <p:scale>
          <a:sx n="60" d="100"/>
          <a:sy n="60" d="100"/>
        </p:scale>
        <p:origin x="-3084" y="-13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9/25/2013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9/25/2013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Matrices: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418654555"/>
              </p:ext>
            </p:extLst>
          </p:nvPr>
        </p:nvGraphicFramePr>
        <p:xfrm>
          <a:off x="228600" y="1676400"/>
          <a:ext cx="6248401" cy="2066922"/>
        </p:xfrm>
        <a:graphic>
          <a:graphicData uri="http://schemas.openxmlformats.org/drawingml/2006/table">
            <a:tbl>
              <a:tblPr/>
              <a:tblGrid>
                <a:gridCol w="1691776"/>
                <a:gridCol w="872489"/>
                <a:gridCol w="1095930"/>
                <a:gridCol w="404324"/>
                <a:gridCol w="1489615"/>
                <a:gridCol w="694267"/>
              </a:tblGrid>
              <a:tr h="347382">
                <a:tc>
                  <a:txBody>
                    <a:bodyPr/>
                    <a:lstStyle/>
                    <a:p>
                      <a:pPr algn="ctr" rtl="0" fontAlgn="b"/>
                      <a:r>
                        <a:rPr lang="en-US" sz="1600" b="0" i="0" u="none" strike="noStrike" dirty="0">
                          <a:solidFill>
                            <a:srgbClr val="000000"/>
                          </a:solidFill>
                          <a:effectLst/>
                          <a:latin typeface="Calibri"/>
                        </a:rPr>
                        <a:t>Category: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Simplicity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Affordability</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Size</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Range of Motion</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600" b="0" i="0" u="none" strike="noStrike">
                          <a:solidFill>
                            <a:srgbClr val="000000"/>
                          </a:solidFill>
                          <a:effectLst/>
                          <a:latin typeface="Calibri"/>
                        </a:rPr>
                        <a:t>Totals: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dirty="0">
                          <a:solidFill>
                            <a:srgbClr val="000000"/>
                          </a:solidFill>
                          <a:effectLst/>
                          <a:latin typeface="Calibri"/>
                        </a:rPr>
                        <a:t>Category Weight:</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dirty="0">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Item:</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dirty="0">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 </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Pneumatics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2</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4</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3</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6</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130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Motors (1/joint)</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10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108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a:solidFill>
                            <a:srgbClr val="000000"/>
                          </a:solidFill>
                          <a:effectLst/>
                          <a:latin typeface="Calibri"/>
                        </a:rPr>
                        <a:t>Cables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9</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dirty="0">
                          <a:solidFill>
                            <a:srgbClr val="000000"/>
                          </a:solidFill>
                          <a:effectLst/>
                          <a:latin typeface="Calibri"/>
                        </a:rPr>
                        <a:t>7</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600" b="0" i="0" u="none" strike="noStrike">
                          <a:solidFill>
                            <a:srgbClr val="000000"/>
                          </a:solidFill>
                          <a:effectLst/>
                          <a:latin typeface="Calibri"/>
                        </a:rPr>
                        <a:t>308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86590">
                <a:tc>
                  <a:txBody>
                    <a:bodyPr/>
                    <a:lstStyle/>
                    <a:p>
                      <a:pPr algn="ctr" rtl="0" fontAlgn="b"/>
                      <a:r>
                        <a:rPr lang="en-US" sz="1600" b="0" i="0" u="none" strike="noStrike" dirty="0">
                          <a:solidFill>
                            <a:srgbClr val="000000"/>
                          </a:solidFill>
                          <a:effectLst/>
                          <a:latin typeface="Calibri"/>
                        </a:rPr>
                        <a:t>Motors &amp; Cables</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600" b="0" i="0" u="none" strike="noStrike">
                          <a:solidFill>
                            <a:srgbClr val="000000"/>
                          </a:solidFill>
                          <a:effectLst/>
                          <a:latin typeface="Calibri"/>
                        </a:rPr>
                        <a:t>6</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7</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a:rPr>
                        <a:t>5</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8</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dirty="0">
                          <a:solidFill>
                            <a:srgbClr val="000000"/>
                          </a:solidFill>
                          <a:effectLst/>
                          <a:latin typeface="Calibri"/>
                        </a:rPr>
                        <a:t>230</a:t>
                      </a:r>
                    </a:p>
                  </a:txBody>
                  <a:tcPr marL="9054" marR="9054" marT="90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600200"/>
            <a:ext cx="2415907" cy="2171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8"/>
          <p:cNvGraphicFramePr>
            <a:graphicFrameLocks/>
          </p:cNvGraphicFramePr>
          <p:nvPr>
            <p:extLst>
              <p:ext uri="{D42A27DB-BD31-4B8C-83A1-F6EECF244321}">
                <p14:modId xmlns:p14="http://schemas.microsoft.com/office/powerpoint/2010/main" val="781584038"/>
              </p:ext>
            </p:extLst>
          </p:nvPr>
        </p:nvGraphicFramePr>
        <p:xfrm>
          <a:off x="228600" y="4038600"/>
          <a:ext cx="6248400" cy="1905001"/>
        </p:xfrm>
        <a:graphic>
          <a:graphicData uri="http://schemas.openxmlformats.org/drawingml/2006/table">
            <a:tbl>
              <a:tblPr/>
              <a:tblGrid>
                <a:gridCol w="1834590"/>
                <a:gridCol w="938879"/>
                <a:gridCol w="1197880"/>
                <a:gridCol w="1597173"/>
                <a:gridCol w="679878"/>
              </a:tblGrid>
              <a:tr h="272143">
                <a:tc>
                  <a:txBody>
                    <a:bodyPr/>
                    <a:lstStyle/>
                    <a:p>
                      <a:pPr algn="ctr" fontAlgn="b"/>
                      <a:r>
                        <a:rPr lang="en-US" sz="1600" b="0" i="0" u="none" strike="noStrike" dirty="0" smtClean="0">
                          <a:solidFill>
                            <a:srgbClr val="000000"/>
                          </a:solidFill>
                          <a:effectLst/>
                          <a:latin typeface="Calibri"/>
                        </a:rPr>
                        <a:t>Category</a:t>
                      </a:r>
                      <a:r>
                        <a:rPr lang="en-US" sz="1600" b="0" i="0" u="none" strike="noStrike" dirty="0">
                          <a:solidFill>
                            <a:srgbClr val="000000"/>
                          </a:solidFill>
                          <a:effectLst/>
                          <a:latin typeface="Calibri"/>
                        </a:rPr>
                        <a: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dirty="0">
                          <a:solidFill>
                            <a:srgbClr val="000000"/>
                          </a:solidFill>
                          <a:effectLst/>
                          <a:latin typeface="Calibri"/>
                        </a:rPr>
                        <a:t>Simplicity</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dirty="0">
                          <a:solidFill>
                            <a:srgbClr val="000000"/>
                          </a:solidFill>
                          <a:effectLst/>
                          <a:latin typeface="Calibri"/>
                        </a:rPr>
                        <a:t>Totals: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Category Weight: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dirty="0">
                          <a:solidFill>
                            <a:srgbClr val="000000"/>
                          </a:solidFill>
                          <a:effectLst/>
                          <a:latin typeface="Calibri"/>
                        </a:rPr>
                        <a:t>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a:solidFill>
                            <a:srgbClr val="000000"/>
                          </a:solidFill>
                          <a:effectLst/>
                          <a:latin typeface="Calibri"/>
                        </a:rPr>
                        <a:t>Item:</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 5 Cables (1/Finger)</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218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72143">
                <a:tc>
                  <a:txBody>
                    <a:bodyPr/>
                    <a:lstStyle/>
                    <a:p>
                      <a:pPr algn="ctr" fontAlgn="b"/>
                      <a:r>
                        <a:rPr lang="en-US" sz="1600" b="0" i="0" u="none" strike="noStrike">
                          <a:solidFill>
                            <a:srgbClr val="000000"/>
                          </a:solidFill>
                          <a:effectLst/>
                          <a:latin typeface="Calibri"/>
                        </a:rPr>
                        <a:t>4 Cables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5</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210</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a:solidFill>
                            <a:srgbClr val="000000"/>
                          </a:solidFill>
                          <a:effectLst/>
                          <a:latin typeface="Calibri"/>
                        </a:rPr>
                        <a:t>1 Cable/Joint</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2</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72143">
                <a:tc>
                  <a:txBody>
                    <a:bodyPr/>
                    <a:lstStyle/>
                    <a:p>
                      <a:pPr algn="ctr" fontAlgn="b"/>
                      <a:r>
                        <a:rPr lang="en-US" sz="1600" b="0" i="0" u="none" strike="noStrike" dirty="0">
                          <a:solidFill>
                            <a:srgbClr val="000000"/>
                          </a:solidFill>
                          <a:effectLst/>
                          <a:latin typeface="Calibri"/>
                        </a:rPr>
                        <a:t>1 Cable/2 Joints</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136</a:t>
                      </a:r>
                    </a:p>
                  </a:txBody>
                  <a:tcPr marL="9180" marR="9180" marT="9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9" name="Picture 3" descr="http://rack.3.mshcdn.com/media/ZgkyMDEzLzA1LzE0LzVmL3JvYm9oYW5kLmU2ZjVkLmpwZwpwCXRodW1iCTEyMDB4OTYwMD4/1ec1aa97/c1b/roboha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727" y="4419600"/>
            <a:ext cx="2294869" cy="129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3166297"/>
            <a:ext cx="1996452" cy="2012987"/>
          </a:xfrm>
          <a:prstGeom prst="rect">
            <a:avLst/>
          </a:prstGeom>
        </p:spPr>
      </p:pic>
      <p:sp>
        <p:nvSpPr>
          <p:cNvPr id="2" name="Title 1"/>
          <p:cNvSpPr>
            <a:spLocks noGrp="1"/>
          </p:cNvSpPr>
          <p:nvPr>
            <p:ph type="title"/>
          </p:nvPr>
        </p:nvSpPr>
        <p:spPr>
          <a:xfrm>
            <a:off x="457200" y="381000"/>
            <a:ext cx="8229600" cy="990600"/>
          </a:xfrm>
        </p:spPr>
        <p:txBody>
          <a:bodyPr>
            <a:normAutofit/>
          </a:bodyPr>
          <a:lstStyle/>
          <a:p>
            <a:r>
              <a:rPr lang="en-US" dirty="0" smtClean="0"/>
              <a:t>Decision Matrices (continued):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62632382"/>
              </p:ext>
            </p:extLst>
          </p:nvPr>
        </p:nvGraphicFramePr>
        <p:xfrm>
          <a:off x="381000" y="12954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3203065"/>
            <a:ext cx="2009776" cy="1939453"/>
          </a:xfrm>
          <a:prstGeom prst="rect">
            <a:avLst/>
          </a:prstGeom>
        </p:spPr>
      </p:pic>
      <p:graphicFrame>
        <p:nvGraphicFramePr>
          <p:cNvPr id="9" name="Content Placeholder 6"/>
          <p:cNvGraphicFramePr>
            <a:graphicFrameLocks/>
          </p:cNvGraphicFramePr>
          <p:nvPr>
            <p:extLst>
              <p:ext uri="{D42A27DB-BD31-4B8C-83A1-F6EECF244321}">
                <p14:modId xmlns:p14="http://schemas.microsoft.com/office/powerpoint/2010/main" val="246541703"/>
              </p:ext>
            </p:extLst>
          </p:nvPr>
        </p:nvGraphicFramePr>
        <p:xfrm>
          <a:off x="381000" y="5142518"/>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smtClean="0">
                          <a:solidFill>
                            <a:srgbClr val="000000"/>
                          </a:solidFill>
                          <a:effectLst/>
                          <a:latin typeface="Calibri"/>
                        </a:rPr>
                        <a:t>Category:</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Simplicity</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Affordability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Reliability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Repairability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Usability</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smtClean="0">
                          <a:solidFill>
                            <a:srgbClr val="000000"/>
                          </a:solidFill>
                          <a:effectLst/>
                          <a:latin typeface="Calibri"/>
                        </a:rPr>
                        <a:t>Totals:</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Category Weight:</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10</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7</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6</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10</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Item:</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 </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Vacuum Button</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1</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289</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smtClean="0">
                          <a:solidFill>
                            <a:srgbClr val="000000"/>
                          </a:solidFill>
                          <a:effectLst/>
                          <a:latin typeface="Calibri"/>
                        </a:rPr>
                        <a:t>Bump Sensor</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smtClean="0">
                          <a:solidFill>
                            <a:srgbClr val="000000"/>
                          </a:solidFill>
                          <a:effectLst/>
                          <a:latin typeface="Calibri"/>
                        </a:rPr>
                        <a:t>4</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4</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3</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10</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smtClean="0">
                          <a:solidFill>
                            <a:srgbClr val="000000"/>
                          </a:solidFill>
                          <a:effectLst/>
                          <a:latin typeface="Calibri"/>
                        </a:rPr>
                        <a:t>205</a:t>
                      </a:r>
                      <a:endParaRPr lang="en-US" sz="1600" b="0" i="0" u="none" strike="noStrike">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Encoder Boards</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smtClean="0">
                          <a:solidFill>
                            <a:srgbClr val="000000"/>
                          </a:solidFill>
                          <a:effectLst/>
                          <a:latin typeface="Calibri"/>
                        </a:rPr>
                        <a:t>9</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smtClean="0">
                          <a:solidFill>
                            <a:srgbClr val="000000"/>
                          </a:solidFill>
                          <a:effectLst/>
                          <a:latin typeface="Calibri"/>
                        </a:rPr>
                        <a:t>338</a:t>
                      </a:r>
                      <a:endParaRPr lang="en-US" sz="1600" b="0" i="0" u="none" strike="noStrike" dirty="0">
                        <a:solidFill>
                          <a:srgbClr val="000000"/>
                        </a:solidFill>
                        <a:effectLst/>
                        <a:latin typeface="Calibri"/>
                      </a:endParaRP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a:t>
            </a:r>
            <a:r>
              <a:rPr lang="en-US" dirty="0" smtClean="0"/>
              <a:t> Hand Design</a:t>
            </a:r>
            <a:endParaRPr lang="en-US" dirty="0"/>
          </a:p>
        </p:txBody>
      </p:sp>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sp>
        <p:nvSpPr>
          <p:cNvPr id="3" name="Content Placeholder 2"/>
          <p:cNvSpPr>
            <a:spLocks noGrp="1"/>
          </p:cNvSpPr>
          <p:nvPr>
            <p:ph idx="1"/>
          </p:nvPr>
        </p:nvSpPr>
        <p:spPr/>
        <p:txBody>
          <a:bodyPr/>
          <a:lstStyle/>
          <a:p>
            <a:r>
              <a:rPr lang="en-US" dirty="0"/>
              <a:t>Run by 5 cables attached to motors in the forearm</a:t>
            </a:r>
          </a:p>
          <a:p>
            <a:r>
              <a:rPr lang="en-US" dirty="0"/>
              <a:t>Hand will be kept straight via dental rubber bands or flat springs </a:t>
            </a:r>
          </a:p>
          <a:p>
            <a:pPr lvl="1"/>
            <a:r>
              <a:rPr lang="en-US" dirty="0"/>
              <a:t>(If there is time, both will be tested)</a:t>
            </a:r>
          </a:p>
          <a:p>
            <a:r>
              <a:rPr lang="en-US" dirty="0"/>
              <a:t>Grip will be sensed via encoders tracking each motor</a:t>
            </a:r>
          </a:p>
          <a:p>
            <a:endParaRPr lang="en-US"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438400" y="3829049"/>
            <a:ext cx="4291330" cy="2413635"/>
          </a:xfrm>
          <a:prstGeom prst="rect">
            <a:avLst/>
          </a:prstGeom>
        </p:spPr>
      </p:pic>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Granular Jamming Decision Matrices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graphicFrame>
        <p:nvGraphicFramePr>
          <p:cNvPr id="12" name="Content Placeholder 6"/>
          <p:cNvGraphicFramePr>
            <a:graphicFrameLocks/>
          </p:cNvGraphicFramePr>
          <p:nvPr>
            <p:extLst>
              <p:ext uri="{D42A27DB-BD31-4B8C-83A1-F6EECF244321}">
                <p14:modId xmlns:p14="http://schemas.microsoft.com/office/powerpoint/2010/main" val="2154425464"/>
              </p:ext>
            </p:extLst>
          </p:nvPr>
        </p:nvGraphicFramePr>
        <p:xfrm>
          <a:off x="838200" y="2348865"/>
          <a:ext cx="7251699" cy="1613535"/>
        </p:xfrm>
        <a:graphic>
          <a:graphicData uri="http://schemas.openxmlformats.org/drawingml/2006/table">
            <a:tbl>
              <a:tblPr/>
              <a:tblGrid>
                <a:gridCol w="1855851"/>
                <a:gridCol w="1294242"/>
                <a:gridCol w="1738345"/>
                <a:gridCol w="1207562"/>
                <a:gridCol w="1155699"/>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2339457813"/>
              </p:ext>
            </p:extLst>
          </p:nvPr>
        </p:nvGraphicFramePr>
        <p:xfrm>
          <a:off x="838200" y="48006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dirty="0">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9" name="TextBox 8"/>
          <p:cNvSpPr txBox="1"/>
          <p:nvPr/>
        </p:nvSpPr>
        <p:spPr>
          <a:xfrm>
            <a:off x="838200" y="4114800"/>
            <a:ext cx="3200400" cy="523220"/>
          </a:xfrm>
          <a:prstGeom prst="rect">
            <a:avLst/>
          </a:prstGeom>
          <a:noFill/>
        </p:spPr>
        <p:txBody>
          <a:bodyPr wrap="square" rtlCol="0">
            <a:spAutoFit/>
          </a:bodyPr>
          <a:lstStyle/>
          <a:p>
            <a:r>
              <a:rPr lang="en-US" sz="2800" dirty="0" smtClean="0"/>
              <a:t>Housing Material</a:t>
            </a:r>
            <a:endParaRPr lang="en-US" sz="2800" dirty="0"/>
          </a:p>
        </p:txBody>
      </p:sp>
      <p:sp>
        <p:nvSpPr>
          <p:cNvPr id="10" name="TextBox 9"/>
          <p:cNvSpPr txBox="1"/>
          <p:nvPr/>
        </p:nvSpPr>
        <p:spPr>
          <a:xfrm>
            <a:off x="838200" y="1676400"/>
            <a:ext cx="3810000" cy="523220"/>
          </a:xfrm>
          <a:prstGeom prst="rect">
            <a:avLst/>
          </a:prstGeom>
          <a:noFill/>
        </p:spPr>
        <p:txBody>
          <a:bodyPr wrap="square" rtlCol="0">
            <a:spAutoFit/>
          </a:bodyPr>
          <a:lstStyle/>
          <a:p>
            <a:r>
              <a:rPr lang="en-US" sz="2800" dirty="0" smtClean="0"/>
              <a:t>Connection for Pads</a:t>
            </a:r>
            <a:endParaRPr lang="en-US" sz="2800" dirty="0"/>
          </a:p>
        </p:txBody>
      </p:sp>
    </p:spTree>
    <p:extLst>
      <p:ext uri="{BB962C8B-B14F-4D97-AF65-F5344CB8AC3E}">
        <p14:creationId xmlns:p14="http://schemas.microsoft.com/office/powerpoint/2010/main" val="426598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a:t>
            </a:r>
            <a:r>
              <a:rPr lang="en-US" dirty="0" smtClean="0"/>
              <a:t>fingertips </a:t>
            </a:r>
            <a:r>
              <a:rPr lang="en-US" dirty="0" smtClean="0"/>
              <a:t>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8" name="Picture 4" descr="C:\Users\Class2013\Pictures\Senior D Project\Gran Jamming Many Pads ideas.bmp"/>
          <p:cNvPicPr>
            <a:picLocks noChangeAspect="1" noChangeArrowheads="1"/>
          </p:cNvPicPr>
          <p:nvPr/>
        </p:nvPicPr>
        <p:blipFill>
          <a:blip r:embed="rId2"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24</a:t>
            </a:fld>
            <a:endParaRPr lang="en-US" dirty="0"/>
          </a:p>
        </p:txBody>
      </p:sp>
      <p:pic>
        <p:nvPicPr>
          <p:cNvPr id="1026" name="Picture 2" descr="C:\Users\Class2013\Pictures\Senior D Project\Gran Jamming Hybrid Pads.bmp"/>
          <p:cNvPicPr>
            <a:picLocks noChangeAspect="1" noChangeArrowheads="1"/>
          </p:cNvPicPr>
          <p:nvPr/>
        </p:nvPicPr>
        <p:blipFill>
          <a:blip r:embed="rId3" cstate="print"/>
          <a:srcRect l="26255"/>
          <a:stretch>
            <a:fillRect/>
          </a:stretch>
        </p:blipFill>
        <p:spPr bwMode="auto">
          <a:xfrm>
            <a:off x="4800600" y="2219014"/>
            <a:ext cx="3886200" cy="3953186"/>
          </a:xfrm>
          <a:prstGeom prst="rect">
            <a:avLst/>
          </a:prstGeom>
          <a:noFill/>
        </p:spPr>
      </p:pic>
      <p:sp>
        <p:nvSpPr>
          <p:cNvPr id="11" name="TextBox 10"/>
          <p:cNvSpPr txBox="1"/>
          <p:nvPr/>
        </p:nvSpPr>
        <p:spPr>
          <a:xfrm>
            <a:off x="5181600" y="5943600"/>
            <a:ext cx="3124200" cy="707886"/>
          </a:xfrm>
          <a:prstGeom prst="rect">
            <a:avLst/>
          </a:prstGeom>
          <a:noFill/>
        </p:spPr>
        <p:txBody>
          <a:bodyPr wrap="square" rtlCol="0">
            <a:spAutoFit/>
          </a:bodyPr>
          <a:lstStyle/>
          <a:p>
            <a:r>
              <a:rPr lang="en-US" sz="2000" dirty="0" smtClean="0"/>
              <a:t>Pads on 3 segments for index and middle</a:t>
            </a:r>
            <a:endParaRPr lang="en-US" sz="2000" dirty="0"/>
          </a:p>
        </p:txBody>
      </p:sp>
      <p:pic>
        <p:nvPicPr>
          <p:cNvPr id="1032" name="Picture 8" descr="C:\Users\Class2013\Pictures\Senior D Project\Green Circle.bmp"/>
          <p:cNvPicPr>
            <a:picLocks noChangeAspect="1" noChangeArrowheads="1"/>
          </p:cNvPicPr>
          <p:nvPr/>
        </p:nvPicPr>
        <p:blipFill>
          <a:blip r:embed="rId4" cstate="print">
            <a:clrChange>
              <a:clrFrom>
                <a:srgbClr val="FFFFFF"/>
              </a:clrFrom>
              <a:clrTo>
                <a:srgbClr val="FFFFFF">
                  <a:alpha val="0"/>
                </a:srgbClr>
              </a:clrTo>
            </a:clrChange>
          </a:blip>
          <a:srcRect l="33007" t="17333" r="9981" b="2667"/>
          <a:stretch>
            <a:fillRect/>
          </a:stretch>
        </p:blipFill>
        <p:spPr bwMode="auto">
          <a:xfrm>
            <a:off x="4114800" y="1676400"/>
            <a:ext cx="4343400" cy="4572000"/>
          </a:xfrm>
          <a:prstGeom prst="rect">
            <a:avLst/>
          </a:prstGeom>
          <a:noFill/>
        </p:spPr>
      </p:pic>
    </p:spTree>
    <p:extLst>
      <p:ext uri="{BB962C8B-B14F-4D97-AF65-F5344CB8AC3E}">
        <p14:creationId xmlns:p14="http://schemas.microsoft.com/office/powerpoint/2010/main" val="26431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25</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Primary hand design:</a:t>
            </a:r>
          </a:p>
          <a:p>
            <a:pPr lvl="1"/>
            <a:r>
              <a:rPr lang="en-US" dirty="0" smtClean="0"/>
              <a:t>Run by 5 cables attached to motors in the </a:t>
            </a:r>
            <a:r>
              <a:rPr lang="en-US" dirty="0" smtClean="0"/>
              <a:t>forearm</a:t>
            </a:r>
            <a:endParaRPr lang="en-US" dirty="0" smtClean="0"/>
          </a:p>
          <a:p>
            <a:pPr lvl="1"/>
            <a:r>
              <a:rPr lang="en-US" dirty="0" smtClean="0"/>
              <a:t>Hand </a:t>
            </a:r>
            <a:r>
              <a:rPr lang="en-US" dirty="0" smtClean="0"/>
              <a:t>will be kept straight via dental rubber bands or flat springs </a:t>
            </a:r>
          </a:p>
          <a:p>
            <a:pPr lvl="1"/>
            <a:r>
              <a:rPr lang="en-US" dirty="0" smtClean="0"/>
              <a:t>Grip </a:t>
            </a:r>
            <a:r>
              <a:rPr lang="en-US" dirty="0" smtClean="0"/>
              <a:t>will be sensed via </a:t>
            </a:r>
            <a:r>
              <a:rPr lang="en-US" dirty="0" smtClean="0"/>
              <a:t>encoders</a:t>
            </a:r>
          </a:p>
          <a:p>
            <a:pPr lvl="1"/>
            <a:r>
              <a:rPr lang="en-US" dirty="0" smtClean="0"/>
              <a:t>Granular jamming pads will be interconnected and housed in silicone</a:t>
            </a:r>
          </a:p>
          <a:p>
            <a:pPr lvl="1"/>
            <a:r>
              <a:rPr lang="en-US" dirty="0" smtClean="0"/>
              <a:t>Granular jamming pads will be placed with 3 pads/finger on the most active parts of the hand, 2 pads/finger elsewhere</a:t>
            </a:r>
          </a:p>
          <a:p>
            <a:pPr lvl="1"/>
            <a:r>
              <a:rPr lang="en-US" dirty="0" smtClean="0"/>
              <a:t>Emulate </a:t>
            </a:r>
            <a:r>
              <a:rPr lang="en-US" dirty="0" smtClean="0"/>
              <a:t>the size and weight of an average human </a:t>
            </a:r>
            <a:r>
              <a:rPr lang="en-US" dirty="0" smtClean="0"/>
              <a:t>hand</a:t>
            </a:r>
            <a:endParaRPr lang="en-US" dirty="0" smtClean="0"/>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18" name="Text Placeholder 17"/>
          <p:cNvSpPr>
            <a:spLocks noGrp="1"/>
          </p:cNvSpPr>
          <p:nvPr>
            <p:ph type="body" idx="1"/>
          </p:nvPr>
        </p:nvSpPr>
        <p:spPr>
          <a:xfrm>
            <a:off x="358140" y="1676400"/>
            <a:ext cx="3931920" cy="639762"/>
          </a:xfrm>
        </p:spPr>
        <p:txBody>
          <a:bodyPr/>
          <a:lstStyle/>
          <a:p>
            <a:r>
              <a:rPr lang="en-US" dirty="0" smtClean="0"/>
              <a:t>Friction force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62075" y="2944098"/>
            <a:ext cx="2133600" cy="2493804"/>
          </a:xfrm>
        </p:spPr>
      </p:pic>
      <p:sp>
        <p:nvSpPr>
          <p:cNvPr id="19" name="Text Placeholder 18"/>
          <p:cNvSpPr>
            <a:spLocks noGrp="1"/>
          </p:cNvSpPr>
          <p:nvPr>
            <p:ph type="body" sz="quarter" idx="3"/>
          </p:nvPr>
        </p:nvSpPr>
        <p:spPr/>
        <p:txBody>
          <a:bodyPr/>
          <a:lstStyle/>
          <a:p>
            <a:r>
              <a:rPr lang="en-US" dirty="0" smtClean="0"/>
              <a:t>Joint force</a:t>
            </a:r>
            <a:endParaRPr lang="en-US" dirty="0"/>
          </a:p>
        </p:txBody>
      </p:sp>
      <p:pic>
        <p:nvPicPr>
          <p:cNvPr id="21" name="Content Placeholder 2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57800" y="3116162"/>
            <a:ext cx="2743200" cy="2247900"/>
          </a:xfrm>
        </p:spPr>
      </p:pic>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
        <p:nvSpPr>
          <p:cNvPr id="8" name="Down Arrow 7"/>
          <p:cNvSpPr/>
          <p:nvPr/>
        </p:nvSpPr>
        <p:spPr>
          <a:xfrm>
            <a:off x="2209800" y="49911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76400" y="4135337"/>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2676525" y="4125812"/>
            <a:ext cx="2286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667000" y="3962400"/>
            <a:ext cx="1143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1809750" y="3952875"/>
            <a:ext cx="1143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085975" y="5410200"/>
            <a:ext cx="571500" cy="369332"/>
          </a:xfrm>
          <a:prstGeom prst="rect">
            <a:avLst/>
          </a:prstGeom>
          <a:noFill/>
        </p:spPr>
        <p:txBody>
          <a:bodyPr wrap="square" rtlCol="0">
            <a:spAutoFit/>
          </a:bodyPr>
          <a:lstStyle/>
          <a:p>
            <a:r>
              <a:rPr lang="en-US" dirty="0" smtClean="0"/>
              <a:t>mg</a:t>
            </a:r>
            <a:endParaRPr lang="en-US" dirty="0"/>
          </a:p>
        </p:txBody>
      </p:sp>
      <p:sp>
        <p:nvSpPr>
          <p:cNvPr id="15" name="TextBox 14"/>
          <p:cNvSpPr txBox="1"/>
          <p:nvPr/>
        </p:nvSpPr>
        <p:spPr>
          <a:xfrm>
            <a:off x="876300" y="4095748"/>
            <a:ext cx="914400" cy="307777"/>
          </a:xfrm>
          <a:prstGeom prst="rect">
            <a:avLst/>
          </a:prstGeom>
          <a:noFill/>
        </p:spPr>
        <p:txBody>
          <a:bodyPr wrap="square" rtlCol="0">
            <a:spAutoFit/>
          </a:bodyPr>
          <a:lstStyle/>
          <a:p>
            <a:r>
              <a:rPr lang="en-US" sz="1400" dirty="0" smtClean="0"/>
              <a:t>F(hand)</a:t>
            </a:r>
            <a:endParaRPr lang="en-US" sz="1400" dirty="0"/>
          </a:p>
        </p:txBody>
      </p:sp>
      <p:sp>
        <p:nvSpPr>
          <p:cNvPr id="16" name="TextBox 15"/>
          <p:cNvSpPr txBox="1"/>
          <p:nvPr/>
        </p:nvSpPr>
        <p:spPr>
          <a:xfrm>
            <a:off x="2562225" y="3502937"/>
            <a:ext cx="685800" cy="430887"/>
          </a:xfrm>
          <a:prstGeom prst="rect">
            <a:avLst/>
          </a:prstGeom>
          <a:noFill/>
        </p:spPr>
        <p:txBody>
          <a:bodyPr wrap="square" rtlCol="0">
            <a:spAutoFit/>
          </a:bodyPr>
          <a:lstStyle/>
          <a:p>
            <a:r>
              <a:rPr lang="en-US" sz="1100" dirty="0" smtClean="0"/>
              <a:t>Friction force</a:t>
            </a:r>
            <a:endParaRPr lang="en-US" sz="1100" dirty="0"/>
          </a:p>
        </p:txBody>
      </p:sp>
      <p:sp>
        <p:nvSpPr>
          <p:cNvPr id="22" name="Right Arrow 21"/>
          <p:cNvSpPr/>
          <p:nvPr/>
        </p:nvSpPr>
        <p:spPr>
          <a:xfrm rot="20900822" flipV="1">
            <a:off x="6010099" y="4010222"/>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 name="Right Arrow 22"/>
          <p:cNvSpPr/>
          <p:nvPr/>
        </p:nvSpPr>
        <p:spPr>
          <a:xfrm rot="17596039" flipV="1">
            <a:off x="5502005" y="3817393"/>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TextBox 23"/>
          <p:cNvSpPr txBox="1"/>
          <p:nvPr/>
        </p:nvSpPr>
        <p:spPr>
          <a:xfrm>
            <a:off x="5994493" y="4249636"/>
            <a:ext cx="939707" cy="307777"/>
          </a:xfrm>
          <a:prstGeom prst="rect">
            <a:avLst/>
          </a:prstGeom>
          <a:noFill/>
        </p:spPr>
        <p:txBody>
          <a:bodyPr wrap="square" rtlCol="0">
            <a:spAutoFit/>
          </a:bodyPr>
          <a:lstStyle/>
          <a:p>
            <a:r>
              <a:rPr lang="en-US" sz="1400" dirty="0" smtClean="0"/>
              <a:t>Tension</a:t>
            </a:r>
            <a:endParaRPr lang="en-US" sz="1400" dirty="0"/>
          </a:p>
        </p:txBody>
      </p:sp>
      <p:sp>
        <p:nvSpPr>
          <p:cNvPr id="25" name="TextBox 24"/>
          <p:cNvSpPr txBox="1"/>
          <p:nvPr/>
        </p:nvSpPr>
        <p:spPr>
          <a:xfrm>
            <a:off x="4588708" y="3700889"/>
            <a:ext cx="939707" cy="307777"/>
          </a:xfrm>
          <a:prstGeom prst="rect">
            <a:avLst/>
          </a:prstGeom>
          <a:noFill/>
        </p:spPr>
        <p:txBody>
          <a:bodyPr wrap="square" rtlCol="0">
            <a:spAutoFit/>
          </a:bodyPr>
          <a:lstStyle/>
          <a:p>
            <a:r>
              <a:rPr lang="en-US" sz="1400" dirty="0" smtClean="0"/>
              <a:t>Tension</a:t>
            </a:r>
            <a:endParaRPr lang="en-US" sz="1400" dirty="0"/>
          </a:p>
        </p:txBody>
      </p:sp>
      <p:sp>
        <p:nvSpPr>
          <p:cNvPr id="26" name="Right Arrow 25"/>
          <p:cNvSpPr/>
          <p:nvPr/>
        </p:nvSpPr>
        <p:spPr>
          <a:xfrm rot="10224891" flipV="1">
            <a:off x="6058039" y="3634630"/>
            <a:ext cx="381000" cy="19340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TextBox 26"/>
          <p:cNvSpPr txBox="1"/>
          <p:nvPr/>
        </p:nvSpPr>
        <p:spPr>
          <a:xfrm>
            <a:off x="6096000" y="3200400"/>
            <a:ext cx="1143000" cy="523220"/>
          </a:xfrm>
          <a:prstGeom prst="rect">
            <a:avLst/>
          </a:prstGeom>
          <a:noFill/>
        </p:spPr>
        <p:txBody>
          <a:bodyPr wrap="square" rtlCol="0">
            <a:spAutoFit/>
          </a:bodyPr>
          <a:lstStyle/>
          <a:p>
            <a:r>
              <a:rPr lang="en-US" sz="1400" dirty="0" smtClean="0"/>
              <a:t>Resisting force</a:t>
            </a:r>
            <a:endParaRPr lang="en-US" sz="1400" dirty="0"/>
          </a:p>
        </p:txBody>
      </p:sp>
    </p:spTree>
    <p:extLst>
      <p:ext uri="{BB962C8B-B14F-4D97-AF65-F5344CB8AC3E}">
        <p14:creationId xmlns:p14="http://schemas.microsoft.com/office/powerpoint/2010/main" val="273620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a:xfrm>
            <a:off x="457200" y="1600200"/>
            <a:ext cx="8534400" cy="4876800"/>
          </a:xfrm>
        </p:spPr>
        <p:txBody>
          <a:bodyPr>
            <a:normAutofit lnSpcReduction="10000"/>
          </a:bodyPr>
          <a:lstStyle/>
          <a:p>
            <a:r>
              <a:rPr lang="en-US" dirty="0" smtClean="0"/>
              <a:t>Method</a:t>
            </a:r>
          </a:p>
          <a:p>
            <a:pPr lvl="1"/>
            <a:r>
              <a:rPr lang="en-US" dirty="0" smtClean="0"/>
              <a:t>1</a:t>
            </a:r>
            <a:r>
              <a:rPr lang="en-US" baseline="30000" dirty="0" smtClean="0"/>
              <a:t>st</a:t>
            </a:r>
            <a:r>
              <a:rPr lang="en-US" dirty="0"/>
              <a:t> </a:t>
            </a:r>
            <a:r>
              <a:rPr lang="en-US" dirty="0" smtClean="0"/>
              <a:t>: prototype so that software and device are ready. Then choose which sensor to measure signals from </a:t>
            </a:r>
            <a:r>
              <a:rPr lang="en-US" dirty="0" smtClean="0"/>
              <a:t>patients</a:t>
            </a:r>
          </a:p>
          <a:p>
            <a:r>
              <a:rPr lang="en-US" dirty="0" smtClean="0"/>
              <a:t>Build </a:t>
            </a:r>
            <a:r>
              <a:rPr lang="en-US" dirty="0" smtClean="0"/>
              <a:t>and Test</a:t>
            </a:r>
          </a:p>
          <a:p>
            <a:pPr lvl="1"/>
            <a:r>
              <a:rPr lang="en-US" dirty="0" smtClean="0"/>
              <a:t>Duration of activating motors is to be tested as we build our </a:t>
            </a:r>
            <a:r>
              <a:rPr lang="en-US" dirty="0" smtClean="0"/>
              <a:t>prototype</a:t>
            </a:r>
          </a:p>
          <a:p>
            <a:pPr lvl="1"/>
            <a:r>
              <a:rPr lang="en-US" dirty="0" smtClean="0"/>
              <a:t>Periodically manufacture </a:t>
            </a:r>
            <a:r>
              <a:rPr lang="en-US" dirty="0"/>
              <a:t>new prototypes for testing—iterative development</a:t>
            </a:r>
          </a:p>
          <a:p>
            <a:r>
              <a:rPr lang="en-US" dirty="0" smtClean="0"/>
              <a:t>Granular </a:t>
            </a:r>
            <a:r>
              <a:rPr lang="en-US" dirty="0" smtClean="0"/>
              <a:t>jamming</a:t>
            </a:r>
          </a:p>
          <a:p>
            <a:pPr lvl="1"/>
            <a:r>
              <a:rPr lang="en-US" dirty="0" smtClean="0"/>
              <a:t>Fabrication/wear must be in consideration</a:t>
            </a:r>
          </a:p>
          <a:p>
            <a:pPr lvl="1"/>
            <a:r>
              <a:rPr lang="en-US" dirty="0" smtClean="0"/>
              <a:t>Housing and material have to be reliable and convenient for everyday use</a:t>
            </a:r>
          </a:p>
          <a:p>
            <a:r>
              <a:rPr lang="en-US" dirty="0" smtClean="0"/>
              <a:t>Hand grip force</a:t>
            </a:r>
          </a:p>
          <a:p>
            <a:pPr lvl="1"/>
            <a:r>
              <a:rPr lang="en-US" dirty="0" smtClean="0"/>
              <a:t>Battery usage can be known for motors and vacuum for granular jamming syste</a:t>
            </a:r>
            <a:r>
              <a:rPr lang="en-US" dirty="0"/>
              <a:t>m</a:t>
            </a:r>
            <a:r>
              <a:rPr lang="en-US" dirty="0" smtClean="0"/>
              <a:t> </a:t>
            </a:r>
          </a:p>
          <a:p>
            <a:pPr marL="274320" lvl="1" indent="0">
              <a:buNone/>
            </a:pPr>
            <a:endParaRPr lang="en-US" dirty="0"/>
          </a:p>
          <a:p>
            <a:pPr lvl="1"/>
            <a:endParaRPr lang="en-US" dirty="0" smtClean="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4206037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92275675"/>
              </p:ext>
            </p:extLst>
          </p:nvPr>
        </p:nvGraphicFramePr>
        <p:xfrm>
          <a:off x="1295400" y="1371600"/>
          <a:ext cx="6705599" cy="4404815"/>
        </p:xfrm>
        <a:graphic>
          <a:graphicData uri="http://schemas.openxmlformats.org/drawingml/2006/table">
            <a:tbl>
              <a:tblPr>
                <a:tableStyleId>{5C22544A-7EE6-4342-B048-85BDC9FD1C3A}</a:tableStyleId>
              </a:tblPr>
              <a:tblGrid>
                <a:gridCol w="3606140"/>
                <a:gridCol w="1033153"/>
                <a:gridCol w="1033153"/>
                <a:gridCol w="1033153"/>
              </a:tblGrid>
              <a:tr h="286603">
                <a:tc>
                  <a:txBody>
                    <a:bodyPr/>
                    <a:lstStyle/>
                    <a:p>
                      <a:pPr algn="l" fontAlgn="b"/>
                      <a:r>
                        <a:rPr lang="en-US" sz="1600" u="none" strike="noStrike" dirty="0">
                          <a:effectLst/>
                        </a:rPr>
                        <a:t>Part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Quantity</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Cost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Total </a:t>
                      </a:r>
                      <a:endParaRPr lang="en-US" sz="1600" b="0" i="0" u="none" strike="noStrike" dirty="0">
                        <a:solidFill>
                          <a:srgbClr val="000000"/>
                        </a:solidFill>
                        <a:effectLst/>
                        <a:latin typeface="Calibri"/>
                      </a:endParaRPr>
                    </a:p>
                  </a:txBody>
                  <a:tcPr marL="7620" marR="7620" marT="7620" marB="0" anchor="b">
                    <a:solidFill>
                      <a:srgbClr val="92D050"/>
                    </a:solidFill>
                  </a:tcPr>
                </a:tc>
              </a:tr>
              <a:tr h="286603">
                <a:tc>
                  <a:txBody>
                    <a:bodyPr/>
                    <a:lstStyle/>
                    <a:p>
                      <a:pPr algn="l" fontAlgn="b"/>
                      <a:r>
                        <a:rPr lang="en-US" sz="1600" u="none" strike="noStrike" dirty="0" err="1">
                          <a:effectLst/>
                        </a:rPr>
                        <a:t>dyIO</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$75.00 </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$75.00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Polycarbonate 3mm Filament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$74.99 </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$74.99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Natural ABS 3mm Filament</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$37.95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 10 piece </a:t>
                      </a:r>
                      <a:r>
                        <a:rPr lang="en-US" sz="1600" u="none" strike="noStrike" dirty="0" err="1">
                          <a:effectLst/>
                        </a:rPr>
                        <a:t>rotarty</a:t>
                      </a:r>
                      <a:r>
                        <a:rPr lang="en-US" sz="1600" u="none" strike="noStrike" dirty="0">
                          <a:effectLst/>
                        </a:rPr>
                        <a:t> encoder set</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$10 </a:t>
                      </a:r>
                      <a:endParaRPr lang="en-US" sz="1600" b="0" i="0" u="none" strike="noStrike">
                        <a:solidFill>
                          <a:srgbClr val="000000"/>
                        </a:solidFill>
                        <a:effectLst/>
                        <a:latin typeface="Calibri"/>
                      </a:endParaRPr>
                    </a:p>
                  </a:txBody>
                  <a:tcPr marL="7620" marR="7620" marT="7620" marB="0" anchor="b"/>
                </a:tc>
              </a:tr>
              <a:tr h="319585">
                <a:tc>
                  <a:txBody>
                    <a:bodyPr/>
                    <a:lstStyle/>
                    <a:p>
                      <a:pPr algn="l" fontAlgn="b"/>
                      <a:r>
                        <a:rPr lang="en-US" sz="1600" u="none" strike="noStrike">
                          <a:effectLst/>
                        </a:rPr>
                        <a:t>Servo Motor</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8.95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$62.65 </a:t>
                      </a:r>
                      <a:endParaRPr lang="en-US" sz="1600" b="0" i="0" u="none" strike="noStrike">
                        <a:solidFill>
                          <a:srgbClr val="000000"/>
                        </a:solidFill>
                        <a:effectLst/>
                        <a:latin typeface="Calibri"/>
                      </a:endParaRPr>
                    </a:p>
                  </a:txBody>
                  <a:tcPr marL="7620" marR="7620" marT="7620" marB="0" anchor="b"/>
                </a:tc>
              </a:tr>
              <a:tr h="304800">
                <a:tc>
                  <a:txBody>
                    <a:bodyPr/>
                    <a:lstStyle/>
                    <a:p>
                      <a:pPr algn="l" fontAlgn="b"/>
                      <a:r>
                        <a:rPr lang="en-US" sz="1600" u="none" strike="noStrike" dirty="0">
                          <a:effectLst/>
                        </a:rPr>
                        <a:t>25 1/4th inch stainless steel screws</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$6.49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30 pack Small Ball Bearings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$14.95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da-DK" sz="1600" u="none" strike="noStrike">
                          <a:effectLst/>
                        </a:rPr>
                        <a:t>30 bag 5/16" rubber bands</a:t>
                      </a:r>
                      <a:endParaRPr lang="da-DK"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4.25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$4.95 </a:t>
                      </a:r>
                      <a:endParaRPr lang="en-US" sz="1600" b="0" i="0" u="none" strike="noStrike">
                        <a:solidFill>
                          <a:srgbClr val="000000"/>
                        </a:solidFill>
                        <a:effectLst/>
                        <a:latin typeface="Calibri"/>
                      </a:endParaRPr>
                    </a:p>
                  </a:txBody>
                  <a:tcPr marL="7620" marR="7620" marT="7620" marB="0" anchor="b"/>
                </a:tc>
              </a:tr>
              <a:tr h="341194">
                <a:tc>
                  <a:txBody>
                    <a:bodyPr/>
                    <a:lstStyle/>
                    <a:p>
                      <a:pPr algn="l" fontAlgn="b"/>
                      <a:r>
                        <a:rPr lang="pl-PL" sz="1600" u="none" strike="noStrike">
                          <a:effectLst/>
                        </a:rPr>
                        <a:t>VEX Robotics NiMH Robot Battery</a:t>
                      </a:r>
                      <a:endParaRPr lang="pl-PL"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19.99</a:t>
                      </a:r>
                      <a:endParaRPr lang="en-US" sz="1600" b="0" i="0" u="none" strike="noStrike" dirty="0">
                        <a:solidFill>
                          <a:srgbClr val="000000"/>
                        </a:solidFill>
                        <a:effectLst/>
                        <a:latin typeface="Calibri"/>
                      </a:endParaRPr>
                    </a:p>
                  </a:txBody>
                  <a:tcPr marL="7620" marR="7620" marT="7620" marB="0" anchor="b"/>
                </a:tc>
                <a:tc>
                  <a:txBody>
                    <a:bodyPr/>
                    <a:lstStyle/>
                    <a:p>
                      <a:pPr algn="r" fontAlgn="b"/>
                      <a:r>
                        <a:rPr lang="en-US" sz="1600" u="none" strike="noStrike">
                          <a:effectLst/>
                        </a:rPr>
                        <a:t>$19.99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6' Silicone Air Line Tubing</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$3.33 </a:t>
                      </a:r>
                      <a:endParaRPr lang="en-US" sz="1600" b="0" i="0" u="none" strike="noStrike">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1 pint Platex Mold Latex</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36</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$36.00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 Detailed Plastic Acrylic based </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2.99</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$32.40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a:effectLst/>
                        </a:rPr>
                        <a:t>Air Pincette Vacuum Tweezers</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a:effectLst/>
                        </a:rPr>
                        <a:t>75</a:t>
                      </a:r>
                      <a:endParaRPr lang="en-US" sz="1600" b="0" i="0" u="none" strike="noStrike">
                        <a:solidFill>
                          <a:srgbClr val="000000"/>
                        </a:solidFill>
                        <a:effectLst/>
                        <a:latin typeface="Calibri"/>
                      </a:endParaRPr>
                    </a:p>
                  </a:txBody>
                  <a:tcPr marL="7620" marR="7620" marT="7620" marB="0" anchor="b"/>
                </a:tc>
                <a:tc>
                  <a:txBody>
                    <a:bodyPr/>
                    <a:lstStyle/>
                    <a:p>
                      <a:pPr algn="r" fontAlgn="b"/>
                      <a:r>
                        <a:rPr lang="en-US" sz="1600" u="none" strike="noStrike" dirty="0">
                          <a:effectLst/>
                        </a:rPr>
                        <a:t>$75.00 </a:t>
                      </a:r>
                      <a:endParaRPr lang="en-US" sz="1600" b="0" i="0" u="none" strike="noStrike" dirty="0">
                        <a:solidFill>
                          <a:srgbClr val="000000"/>
                        </a:solidFill>
                        <a:effectLst/>
                        <a:latin typeface="Calibri"/>
                      </a:endParaRPr>
                    </a:p>
                  </a:txBody>
                  <a:tcPr marL="7620" marR="7620" marT="7620" marB="0" anchor="b"/>
                </a:tc>
              </a:tr>
              <a:tr h="286603">
                <a:tc>
                  <a:txBody>
                    <a:bodyPr/>
                    <a:lstStyle/>
                    <a:p>
                      <a:pPr algn="l" fontAlgn="b"/>
                      <a:r>
                        <a:rPr lang="en-US" sz="1600" u="none" strike="noStrike" dirty="0">
                          <a:effectLst/>
                        </a:rPr>
                        <a:t>Total Price</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7620" marR="7620" marT="7620" marB="0" anchor="b">
                    <a:solidFill>
                      <a:srgbClr val="92D050"/>
                    </a:solidFill>
                  </a:tcPr>
                </a:tc>
                <a:tc>
                  <a:txBody>
                    <a:bodyPr/>
                    <a:lstStyle/>
                    <a:p>
                      <a:pPr algn="r" fontAlgn="b"/>
                      <a:r>
                        <a:rPr lang="en-US" sz="1600" u="none" strike="noStrike" dirty="0">
                          <a:effectLst/>
                        </a:rPr>
                        <a:t>$453.70 </a:t>
                      </a:r>
                      <a:endParaRPr lang="en-US" sz="1600" b="0" i="0" u="none" strike="noStrike" dirty="0">
                        <a:solidFill>
                          <a:srgbClr val="000000"/>
                        </a:solidFill>
                        <a:effectLst/>
                        <a:latin typeface="Calibri"/>
                      </a:endParaRPr>
                    </a:p>
                  </a:txBody>
                  <a:tcPr marL="7620" marR="7620" marT="7620" marB="0" anchor="b">
                    <a:solidFill>
                      <a:srgbClr val="92D050"/>
                    </a:solidFill>
                  </a:tcPr>
                </a:tc>
              </a:tr>
            </a:tbl>
          </a:graphicData>
        </a:graphic>
      </p:graphicFrame>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33</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4</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Solutions</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1846</TotalTime>
  <Words>1773</Words>
  <Application>Microsoft Office PowerPoint</Application>
  <PresentationFormat>On-screen Show (4:3)</PresentationFormat>
  <Paragraphs>573</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Clarity</vt:lpstr>
      <vt:lpstr>3d-Printed Granular Jamming Hand</vt:lpstr>
      <vt:lpstr>Project Background</vt:lpstr>
      <vt:lpstr>Project Objective</vt:lpstr>
      <vt:lpstr>Societal Impact</vt:lpstr>
      <vt:lpstr>Current Solutions</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Decision Matrices:</vt:lpstr>
      <vt:lpstr>Decision Matrices (continued):</vt:lpstr>
      <vt:lpstr>Conceptual Hand Design</vt:lpstr>
      <vt:lpstr>Granular Jamming Ideas</vt:lpstr>
      <vt:lpstr>Granular Jamming Decision Matrices</vt:lpstr>
      <vt:lpstr>Preliminary Testing</vt:lpstr>
      <vt:lpstr>Preliminary testing (continued)</vt:lpstr>
      <vt:lpstr>Preliminary testing (continued)</vt:lpstr>
      <vt:lpstr>Preliminary testing (continued)</vt:lpstr>
      <vt:lpstr>Layout Design Comparison</vt:lpstr>
      <vt:lpstr>Other Considerations</vt:lpstr>
      <vt:lpstr>Hand Size</vt:lpstr>
      <vt:lpstr>Hand size (continued)</vt:lpstr>
      <vt:lpstr>Conceptual Design</vt:lpstr>
      <vt:lpstr>Areas For Technical Analysis</vt:lpstr>
      <vt:lpstr>Technical Analysis</vt:lpstr>
      <vt:lpstr>Engineering Design</vt:lpstr>
      <vt:lpstr>Budget</vt:lpstr>
      <vt:lpstr>Deliverables at end of Semester  </vt:lpstr>
      <vt:lpstr>Gantt chart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48</cp:revision>
  <dcterms:created xsi:type="dcterms:W3CDTF">2013-09-23T02:18:42Z</dcterms:created>
  <dcterms:modified xsi:type="dcterms:W3CDTF">2013-09-26T07:21:24Z</dcterms:modified>
</cp:coreProperties>
</file>